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7"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2" d="100"/>
          <a:sy n="52" d="100"/>
        </p:scale>
        <p:origin x="614" y="43"/>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00541" y="1743013"/>
            <a:ext cx="7309500" cy="104641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err="1">
                <a:solidFill>
                  <a:schemeClr val="tx1"/>
                </a:solidFill>
                <a:latin typeface="Google Sans SemiBold" panose="020B0604020202020204" charset="0"/>
                <a:ea typeface="Google Sans SemiBold" panose="020B0604020202020204" charset="0"/>
                <a:cs typeface="Google Sans SemiBold" panose="020B0604020202020204" charset="0"/>
              </a:rPr>
              <a:t>Salifort</a:t>
            </a:r>
            <a:r>
              <a:rPr lang="en-US" dirty="0">
                <a:solidFill>
                  <a:schemeClr val="tx1"/>
                </a:solidFill>
                <a:latin typeface="Google Sans SemiBold" panose="020B0604020202020204" charset="0"/>
                <a:ea typeface="Google Sans SemiBold" panose="020B0604020202020204" charset="0"/>
                <a:cs typeface="Google Sans SemiBold" panose="020B0604020202020204" charset="0"/>
              </a:rPr>
              <a:t> Motors aims to create a supportive work culture where employees are hoisted toward professional success and development. However, the leadership team have raised concerns regarding the high turnover rate among employees. Our goal is to assist them in determining what factors may lead them to leave the company.</a:t>
            </a:r>
            <a:endParaRPr dirty="0">
              <a:solidFill>
                <a:schemeClr val="tx1"/>
              </a:solidFill>
              <a:latin typeface="Google Sans SemiBold" panose="020B0604020202020204" charset="0"/>
              <a:ea typeface="Google Sans SemiBold" panose="020B0604020202020204" charset="0"/>
              <a:cs typeface="Google Sans SemiBold" panose="020B0604020202020204" charset="0"/>
            </a:endParaRPr>
          </a:p>
        </p:txBody>
      </p:sp>
      <p:sp>
        <p:nvSpPr>
          <p:cNvPr id="423" name="Google Shape;423;p17"/>
          <p:cNvSpPr txBox="1"/>
          <p:nvPr/>
        </p:nvSpPr>
        <p:spPr>
          <a:xfrm>
            <a:off x="3619812" y="6103099"/>
            <a:ext cx="4152588" cy="1162872"/>
          </a:xfrm>
          <a:prstGeom prst="rect">
            <a:avLst/>
          </a:prstGeom>
          <a:noFill/>
          <a:ln>
            <a:noFill/>
          </a:ln>
        </p:spPr>
        <p:txBody>
          <a:bodyPr spcFirstLastPara="1" wrap="square" lIns="91425" tIns="91425" rIns="91425" bIns="91425" anchor="t" anchorCtr="0">
            <a:noAutofit/>
          </a:bodyPr>
          <a:lstStyle/>
          <a:p>
            <a:pPr marL="0" lvl="0" indent="0" algn="l" rtl="0">
              <a:lnSpc>
                <a:spcPct val="105000"/>
              </a:lnSpc>
              <a:spcBef>
                <a:spcPts val="0"/>
              </a:spcBef>
              <a:spcAft>
                <a:spcPts val="0"/>
              </a:spcAft>
              <a:buNone/>
            </a:pPr>
            <a:r>
              <a:rPr lang="en-AU" sz="1200" i="1" dirty="0">
                <a:solidFill>
                  <a:srgbClr val="000000"/>
                </a:solidFill>
                <a:latin typeface="Google Sans SemiBold" panose="020B0604020202020204" charset="0"/>
                <a:ea typeface="Google Sans SemiBold" panose="020B0604020202020204" charset="0"/>
                <a:cs typeface="Google Sans SemiBold" panose="020B0604020202020204" charset="0"/>
                <a:sym typeface="Lato"/>
              </a:rPr>
              <a:t>In</a:t>
            </a:r>
            <a:r>
              <a:rPr lang="en" sz="1200" i="1" dirty="0">
                <a:solidFill>
                  <a:srgbClr val="000000"/>
                </a:solidFill>
                <a:latin typeface="Google Sans SemiBold" panose="020B0604020202020204" charset="0"/>
                <a:ea typeface="Google Sans SemiBold" panose="020B0604020202020204" charset="0"/>
                <a:cs typeface="Google Sans SemiBold" panose="020B0604020202020204" charset="0"/>
                <a:sym typeface="Lato"/>
              </a:rPr>
              <a:t> the Random Forest model above, ‘last_evaluation’, ‘number_project’, ‘tenure’, and ‘overworked’ seem to be the features with the highest importance in predicting employee turnover</a:t>
            </a:r>
            <a:r>
              <a:rPr lang="en" i="1" dirty="0">
                <a:solidFill>
                  <a:srgbClr val="000000"/>
                </a:solidFill>
                <a:latin typeface="Google Sans SemiBold" panose="020B0604020202020204" charset="0"/>
                <a:ea typeface="Google Sans SemiBold" panose="020B0604020202020204" charset="0"/>
                <a:cs typeface="Google Sans SemiBold" panose="020B0604020202020204" charset="0"/>
                <a:sym typeface="Lato"/>
              </a:rPr>
              <a:t>. </a:t>
            </a:r>
            <a:endParaRPr i="1" dirty="0">
              <a:solidFill>
                <a:srgbClr val="000000"/>
              </a:solidFill>
              <a:latin typeface="Google Sans SemiBold" panose="020B0604020202020204" charset="0"/>
              <a:ea typeface="Google Sans SemiBold" panose="020B0604020202020204" charset="0"/>
              <a:cs typeface="Google Sans SemiBold" panose="020B0604020202020204" charset="0"/>
              <a:sym typeface="Lato"/>
            </a:endParaRPr>
          </a:p>
        </p:txBody>
      </p:sp>
      <p:grpSp>
        <p:nvGrpSpPr>
          <p:cNvPr id="424" name="Google Shape;424;p17"/>
          <p:cNvGrpSpPr/>
          <p:nvPr/>
        </p:nvGrpSpPr>
        <p:grpSpPr>
          <a:xfrm>
            <a:off x="188700" y="665125"/>
            <a:ext cx="5190000" cy="771300"/>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latin typeface="Google Sans SemiBold"/>
                  <a:ea typeface="Google Sans SemiBold"/>
                  <a:cs typeface="Google Sans SemiBold"/>
                  <a:sym typeface="Google Sans SemiBold"/>
                </a:rPr>
                <a:t>Salifort Motors</a:t>
              </a:r>
              <a:endParaRPr sz="1900" dirty="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US" dirty="0">
                  <a:latin typeface="Roboto"/>
                  <a:ea typeface="Roboto"/>
                  <a:cs typeface="Roboto"/>
                  <a:sym typeface="Roboto"/>
                </a:rPr>
                <a:t>Employee Retention Project</a:t>
              </a:r>
              <a:endParaRPr dirty="0">
                <a:solidFill>
                  <a:srgbClr val="000000"/>
                </a:solidFill>
                <a:latin typeface="Roboto"/>
                <a:ea typeface="Roboto"/>
                <a:cs typeface="Roboto"/>
                <a:sym typeface="Roboto"/>
              </a:endParaRPr>
            </a:p>
          </p:txBody>
        </p:sp>
      </p:grpSp>
      <p:pic>
        <p:nvPicPr>
          <p:cNvPr id="5" name="Picture 4">
            <a:extLst>
              <a:ext uri="{FF2B5EF4-FFF2-40B4-BE49-F238E27FC236}">
                <a16:creationId xmlns:a16="http://schemas.microsoft.com/office/drawing/2014/main" id="{41923C9A-E3BA-391F-DCFB-1197D3AF6B25}"/>
              </a:ext>
            </a:extLst>
          </p:cNvPr>
          <p:cNvPicPr>
            <a:picLocks noChangeAspect="1"/>
          </p:cNvPicPr>
          <p:nvPr/>
        </p:nvPicPr>
        <p:blipFill>
          <a:blip r:embed="rId3"/>
          <a:stretch>
            <a:fillRect/>
          </a:stretch>
        </p:blipFill>
        <p:spPr>
          <a:xfrm>
            <a:off x="3236685" y="3455149"/>
            <a:ext cx="4537129" cy="2647950"/>
          </a:xfrm>
          <a:prstGeom prst="rect">
            <a:avLst/>
          </a:prstGeom>
        </p:spPr>
      </p:pic>
      <p:sp>
        <p:nvSpPr>
          <p:cNvPr id="6" name="TextBox 5">
            <a:extLst>
              <a:ext uri="{FF2B5EF4-FFF2-40B4-BE49-F238E27FC236}">
                <a16:creationId xmlns:a16="http://schemas.microsoft.com/office/drawing/2014/main" id="{1AB99327-00FC-1347-FD3F-6370EEE63804}"/>
              </a:ext>
            </a:extLst>
          </p:cNvPr>
          <p:cNvSpPr txBox="1"/>
          <p:nvPr/>
        </p:nvSpPr>
        <p:spPr>
          <a:xfrm>
            <a:off x="200541" y="3933371"/>
            <a:ext cx="3036144" cy="5909310"/>
          </a:xfrm>
          <a:prstGeom prst="rect">
            <a:avLst/>
          </a:prstGeom>
          <a:noFill/>
        </p:spPr>
        <p:txBody>
          <a:bodyPr wrap="square" rtlCol="0">
            <a:spAutoFit/>
          </a:bodyPr>
          <a:lstStyle/>
          <a:p>
            <a:pPr marL="285750" indent="-285750">
              <a:buFontTx/>
              <a:buChar char="-"/>
            </a:pPr>
            <a:r>
              <a:rPr lang="en-US" dirty="0">
                <a:latin typeface="Google Sans SemiBold" panose="020B0604020202020204" charset="0"/>
                <a:ea typeface="Google Sans SemiBold" panose="020B0604020202020204" charset="0"/>
                <a:cs typeface="Google Sans SemiBold" panose="020B0604020202020204" charset="0"/>
              </a:rPr>
              <a:t>Last evaluation, number of projects, tenure and whether are overworked or not are the best predictors of employee retention.</a:t>
            </a:r>
          </a:p>
          <a:p>
            <a:pPr marL="285750" indent="-285750">
              <a:buFontTx/>
              <a:buChar char="-"/>
            </a:pPr>
            <a:r>
              <a:rPr lang="en-US" dirty="0">
                <a:latin typeface="Google Sans SemiBold" panose="020B0604020202020204" charset="0"/>
                <a:ea typeface="Google Sans SemiBold" panose="020B0604020202020204" charset="0"/>
                <a:cs typeface="Google Sans SemiBold" panose="020B0604020202020204" charset="0"/>
              </a:rPr>
              <a:t>There does not seem to be a correlation between any departments and employee departures.</a:t>
            </a:r>
          </a:p>
          <a:p>
            <a:pPr marL="285750" indent="-285750">
              <a:buFontTx/>
              <a:buChar char="-"/>
            </a:pPr>
            <a:r>
              <a:rPr lang="en-US" dirty="0">
                <a:latin typeface="Google Sans SemiBold" panose="020B0604020202020204" charset="0"/>
                <a:ea typeface="Google Sans SemiBold" panose="020B0604020202020204" charset="0"/>
                <a:cs typeface="Google Sans SemiBold" panose="020B0604020202020204" charset="0"/>
              </a:rPr>
              <a:t>Employees who work longer hours should be rewarded with promotions. If passed over, they are more likely to resign.</a:t>
            </a:r>
          </a:p>
          <a:p>
            <a:pPr marL="285750" indent="-285750">
              <a:buFontTx/>
              <a:buChar char="-"/>
            </a:pPr>
            <a:r>
              <a:rPr lang="en-US" dirty="0">
                <a:latin typeface="Google Sans SemiBold" panose="020B0604020202020204" charset="0"/>
                <a:ea typeface="Google Sans SemiBold" panose="020B0604020202020204" charset="0"/>
                <a:cs typeface="Google Sans SemiBold" panose="020B0604020202020204" charset="0"/>
              </a:rPr>
              <a:t>Employees who work over 175 hours a month should be exempt from getting low scores on their evaluation.</a:t>
            </a:r>
          </a:p>
          <a:p>
            <a:pPr marL="285750" indent="-285750">
              <a:buFontTx/>
              <a:buChar char="-"/>
            </a:pPr>
            <a:r>
              <a:rPr lang="en-US" dirty="0">
                <a:latin typeface="Google Sans SemiBold" panose="020B0604020202020204" charset="0"/>
                <a:ea typeface="Google Sans SemiBold" panose="020B0604020202020204" charset="0"/>
                <a:cs typeface="Google Sans SemiBold" panose="020B0604020202020204" charset="0"/>
              </a:rPr>
              <a:t>If not rewarded or recognized overworked employees are more likely to be burnt out and/or think of departing the company.</a:t>
            </a:r>
          </a:p>
          <a:p>
            <a:pPr marL="285750" indent="-285750">
              <a:buFontTx/>
              <a:buChar char="-"/>
            </a:pPr>
            <a:r>
              <a:rPr lang="en-AU" dirty="0">
                <a:latin typeface="Google Sans SemiBold" panose="020B0604020202020204" charset="0"/>
                <a:ea typeface="Google Sans SemiBold" panose="020B0604020202020204" charset="0"/>
                <a:cs typeface="Google Sans SemiBold" panose="020B0604020202020204" charset="0"/>
              </a:rPr>
              <a:t>The number of projects should be more evenly spread among employees to reduce pressure and workload on longer tenured employees.</a:t>
            </a:r>
          </a:p>
        </p:txBody>
      </p:sp>
      <p:sp>
        <p:nvSpPr>
          <p:cNvPr id="7" name="TextBox 6">
            <a:extLst>
              <a:ext uri="{FF2B5EF4-FFF2-40B4-BE49-F238E27FC236}">
                <a16:creationId xmlns:a16="http://schemas.microsoft.com/office/drawing/2014/main" id="{28C9E4A6-9FE2-DBE0-FFDE-C49E54D1EF95}"/>
              </a:ext>
            </a:extLst>
          </p:cNvPr>
          <p:cNvSpPr txBox="1"/>
          <p:nvPr/>
        </p:nvSpPr>
        <p:spPr>
          <a:xfrm>
            <a:off x="3419271" y="7623167"/>
            <a:ext cx="3918857" cy="2462213"/>
          </a:xfrm>
          <a:prstGeom prst="rect">
            <a:avLst/>
          </a:prstGeom>
          <a:noFill/>
        </p:spPr>
        <p:txBody>
          <a:bodyPr wrap="square" rtlCol="0">
            <a:spAutoFit/>
          </a:bodyPr>
          <a:lstStyle/>
          <a:p>
            <a:r>
              <a:rPr lang="en-US" dirty="0">
                <a:latin typeface="Google Sans SemiBold" panose="020B0604020202020204" charset="0"/>
                <a:ea typeface="Google Sans SemiBold" panose="020B0604020202020204" charset="0"/>
                <a:cs typeface="Google Sans SemiBold" panose="020B0604020202020204" charset="0"/>
              </a:rPr>
              <a:t>- Evaluations may need to be performed more regularly and on a proportionate scale with regards to hours worked and/or number of projects.</a:t>
            </a:r>
          </a:p>
          <a:p>
            <a:r>
              <a:rPr lang="en-AU" dirty="0">
                <a:latin typeface="Google Sans SemiBold" panose="020B0604020202020204" charset="0"/>
                <a:ea typeface="Google Sans SemiBold" panose="020B0604020202020204" charset="0"/>
                <a:cs typeface="Google Sans SemiBold" panose="020B0604020202020204" charset="0"/>
              </a:rPr>
              <a:t>- There were some concerns of data leakage during this project which resulted in satisfaction level being dropped as a feature.</a:t>
            </a:r>
          </a:p>
          <a:p>
            <a:r>
              <a:rPr lang="en-AU" dirty="0">
                <a:latin typeface="Google Sans SemiBold" panose="020B0604020202020204" charset="0"/>
                <a:ea typeface="Google Sans SemiBold" panose="020B0604020202020204" charset="0"/>
                <a:cs typeface="Google Sans SemiBold" panose="020B0604020202020204" charset="0"/>
              </a:rPr>
              <a:t>- In a future project, a clustering model could be used to compare the impact of satisfaction levels, evaluation performance, and average monthly hours worked.</a:t>
            </a:r>
            <a:endParaRPr lang="en-US" dirty="0">
              <a:latin typeface="Google Sans SemiBold" panose="020B0604020202020204" charset="0"/>
              <a:ea typeface="Google Sans SemiBold" panose="020B0604020202020204" charset="0"/>
              <a:cs typeface="Google Sans SemiBold" panose="020B0604020202020204"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297</Words>
  <Application>Microsoft Office PowerPoint</Application>
  <PresentationFormat>Custom</PresentationFormat>
  <Paragraphs>14</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Roboto</vt:lpstr>
      <vt:lpstr>PT Sans Narrow</vt:lpstr>
      <vt:lpstr>Google Sans SemiBold</vt:lpstr>
      <vt:lpstr>Lato</vt:lpstr>
      <vt:lpstr>Arial</vt:lpstr>
      <vt:lpstr>Google Sans</vt:lpstr>
      <vt:lpstr>Calibri</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Chidananda Ramiah</cp:lastModifiedBy>
  <cp:revision>1</cp:revision>
  <dcterms:modified xsi:type="dcterms:W3CDTF">2024-09-03T17:58:40Z</dcterms:modified>
</cp:coreProperties>
</file>